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7" r:id="rId2"/>
    <p:sldId id="260" r:id="rId3"/>
    <p:sldId id="261" r:id="rId4"/>
    <p:sldId id="258" r:id="rId5"/>
    <p:sldId id="259" r:id="rId6"/>
    <p:sldId id="262" r:id="rId7"/>
    <p:sldId id="263" r:id="rId8"/>
    <p:sldId id="264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50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03.09.2014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03.09.2014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03.09.2014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03.09.2014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03.09.2014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03.09.2014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03.09.2014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03.09.2014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03.09.2014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03.09.2014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03.09.2014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03.09.2014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982" y="9138"/>
            <a:ext cx="5040560" cy="68488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0" y="9138"/>
            <a:ext cx="9144000" cy="169167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dirty="0" smtClean="0">
                <a:latin typeface="AGAalenBold" pitchFamily="2" charset="0"/>
              </a:rPr>
              <a:t>Возрастные особенности детей 5-6 лет</a:t>
            </a:r>
            <a:endParaRPr lang="ru-RU" sz="4800" dirty="0">
              <a:latin typeface="AGAalenBold" pitchFamily="2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923928" y="1700808"/>
            <a:ext cx="5220072" cy="5157192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3200" b="1" dirty="0">
                <a:solidFill>
                  <a:srgbClr val="FF0000"/>
                </a:solidFill>
                <a:latin typeface="Andantino script"/>
                <a:ea typeface="Calibri"/>
                <a:cs typeface="Times New Roman"/>
              </a:rPr>
              <a:t>Это возраст активного развития физических и познавательных способностей ребенка, общения со сверстниками. Игра остается основным способом познания окружающего мира, хотя меняются ее формы и содержание.</a:t>
            </a:r>
            <a:endParaRPr lang="ru-RU" sz="3200" dirty="0">
              <a:solidFill>
                <a:srgbClr val="FF0000"/>
              </a:solidFill>
              <a:effectLst/>
              <a:latin typeface="Calibri"/>
              <a:ea typeface="Calibri"/>
              <a:cs typeface="Times New Roman"/>
            </a:endParaRPr>
          </a:p>
        </p:txBody>
      </p:sp>
      <p:pic>
        <p:nvPicPr>
          <p:cNvPr id="6" name="Picture 4" descr="C:\Users\admin\Desktop\Шаблоны\для оформления и  презентаций\карандаш, книга, перо, ластик\8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2298" y="1844824"/>
            <a:ext cx="1028700" cy="1276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68495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 algn="just">
              <a:lnSpc>
                <a:spcPct val="115000"/>
              </a:lnSpc>
              <a:spcAft>
                <a:spcPts val="1000"/>
              </a:spcAft>
              <a:buFont typeface="Arial" pitchFamily="34" charset="0"/>
              <a:buChar char="•"/>
            </a:pPr>
            <a:r>
              <a:rPr lang="ru-RU" sz="2400" b="1" dirty="0">
                <a:latin typeface="Calibri"/>
                <a:ea typeface="Calibri"/>
                <a:cs typeface="Times New Roman"/>
              </a:rPr>
              <a:t>Продолжает активно познавать окружающий мир. Он не только задает много вопросов, но и сам формулирует ответы или создает версии. </a:t>
            </a:r>
            <a:r>
              <a:rPr lang="ru-RU" sz="2400" b="1" dirty="0">
                <a:solidFill>
                  <a:srgbClr val="FFFF00"/>
                </a:solidFill>
                <a:latin typeface="Calibri"/>
                <a:ea typeface="Calibri"/>
                <a:cs typeface="Times New Roman"/>
              </a:rPr>
              <a:t>Его воображение задействовано почти 24 часа</a:t>
            </a:r>
            <a:r>
              <a:rPr lang="ru-RU" sz="2400" b="1" dirty="0">
                <a:latin typeface="Calibri"/>
                <a:ea typeface="Calibri"/>
                <a:cs typeface="Times New Roman"/>
              </a:rPr>
              <a:t> в сутки и помогает ему не только развиваться, но и адаптироваться к миру, который для него пока сложен и </a:t>
            </a:r>
            <a:r>
              <a:rPr lang="ru-RU" sz="2400" b="1" dirty="0" smtClean="0">
                <a:latin typeface="Calibri"/>
                <a:ea typeface="Calibri"/>
                <a:cs typeface="Times New Roman"/>
              </a:rPr>
              <a:t>малообъясним.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endParaRPr lang="ru-RU" sz="2400" b="1" dirty="0" smtClean="0">
              <a:latin typeface="Calibri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endParaRPr lang="ru-RU" sz="2400" b="1" dirty="0" smtClean="0">
              <a:latin typeface="Calibri"/>
              <a:ea typeface="Calibri"/>
              <a:cs typeface="Times New Roman"/>
            </a:endParaRPr>
          </a:p>
          <a:p>
            <a:pPr marL="342900" indent="-342900" algn="just">
              <a:lnSpc>
                <a:spcPct val="115000"/>
              </a:lnSpc>
              <a:spcAft>
                <a:spcPts val="1000"/>
              </a:spcAft>
              <a:buFont typeface="Arial" pitchFamily="34" charset="0"/>
              <a:buChar char="•"/>
            </a:pPr>
            <a:r>
              <a:rPr lang="ru-RU" sz="2400" b="1" dirty="0" smtClean="0">
                <a:solidFill>
                  <a:schemeClr val="bg1"/>
                </a:solidFill>
                <a:latin typeface="Calibri"/>
                <a:ea typeface="Calibri"/>
                <a:cs typeface="Times New Roman"/>
              </a:rPr>
              <a:t>Желает </a:t>
            </a:r>
            <a:r>
              <a:rPr lang="ru-RU" sz="2400" b="1" dirty="0">
                <a:solidFill>
                  <a:schemeClr val="bg1"/>
                </a:solidFill>
                <a:latin typeface="Calibri"/>
                <a:ea typeface="Calibri"/>
                <a:cs typeface="Times New Roman"/>
              </a:rPr>
              <a:t>показать себя миру. Он часто привлекает к себе внимание, поскольку ему нужен свидетель его самовыражения. </a:t>
            </a:r>
            <a:r>
              <a:rPr lang="ru-RU" sz="2400" b="1" dirty="0">
                <a:solidFill>
                  <a:srgbClr val="FFFF00"/>
                </a:solidFill>
                <a:latin typeface="Calibri"/>
                <a:ea typeface="Calibri"/>
                <a:cs typeface="Times New Roman"/>
              </a:rPr>
              <a:t>Иногда для него негативное внимание важнее никакого, поэтому ребенок может провоцировать взрослого на привлечение внимания «плохими» поступками.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ru-RU" dirty="0">
              <a:effectLst/>
              <a:latin typeface="Calibri"/>
              <a:ea typeface="Calibri"/>
              <a:cs typeface="Times New Roman"/>
            </a:endParaRPr>
          </a:p>
        </p:txBody>
      </p:sp>
      <p:pic>
        <p:nvPicPr>
          <p:cNvPr id="5" name="Picture 10" descr="C:\Users\admin\Desktop\Шаблоны\для оформления и  презентаций\карандаш, книга, перо, ластик\book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9912" y="2708920"/>
            <a:ext cx="1298050" cy="10723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72593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462" y="144463"/>
            <a:ext cx="8892033" cy="65969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sz="2400" dirty="0">
                <a:latin typeface="Calibri"/>
                <a:ea typeface="Calibri"/>
                <a:cs typeface="Times New Roman"/>
              </a:rPr>
              <a:t>•  </a:t>
            </a:r>
            <a:r>
              <a:rPr lang="ru-RU" dirty="0">
                <a:latin typeface="Calibri"/>
                <a:ea typeface="Calibri"/>
                <a:cs typeface="Times New Roman"/>
              </a:rPr>
              <a:t>  </a:t>
            </a:r>
            <a:r>
              <a:rPr lang="ru-RU" sz="2400" b="1" dirty="0">
                <a:solidFill>
                  <a:srgbClr val="FFFF00"/>
                </a:solidFill>
                <a:latin typeface="Calibri"/>
                <a:ea typeface="Calibri"/>
                <a:cs typeface="Times New Roman"/>
              </a:rPr>
              <a:t>С трудом может соизмерять собственные «хочу» с чужими потребностями</a:t>
            </a:r>
            <a:r>
              <a:rPr lang="ru-RU" sz="2400" b="1" dirty="0">
                <a:latin typeface="Calibri"/>
                <a:ea typeface="Calibri"/>
                <a:cs typeface="Times New Roman"/>
              </a:rPr>
              <a:t> и возможностями и поэтому все время проверяет прочность выставленных другими взрослыми границ, желая заполучить то, что хочет</a:t>
            </a:r>
            <a:r>
              <a:rPr lang="ru-RU" sz="2400" b="1" dirty="0" smtClean="0">
                <a:latin typeface="Calibri"/>
                <a:ea typeface="Calibri"/>
                <a:cs typeface="Times New Roman"/>
              </a:rPr>
              <a:t>.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endParaRPr lang="ru-RU" sz="2400" b="1" dirty="0">
              <a:latin typeface="Calibri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sz="2400" b="1" dirty="0">
                <a:latin typeface="Calibri"/>
                <a:ea typeface="Calibri"/>
                <a:cs typeface="Times New Roman"/>
              </a:rPr>
              <a:t>•    Готов общаться со сверстниками, познавая через это общение правила взаимодействия с равными себе. </a:t>
            </a:r>
            <a:r>
              <a:rPr lang="ru-RU" sz="2400" b="1" dirty="0">
                <a:solidFill>
                  <a:srgbClr val="FFFF00"/>
                </a:solidFill>
                <a:latin typeface="Calibri"/>
                <a:ea typeface="Calibri"/>
                <a:cs typeface="Times New Roman"/>
              </a:rPr>
              <a:t>Постепенно переходит от сюжетно-ролевых игр к играм по правилам, в которых складывается механизм управления своим поведением, проявляющийся затем и в других видах деятельности. </a:t>
            </a:r>
            <a:r>
              <a:rPr lang="ru-RU" sz="2400" b="1" dirty="0">
                <a:latin typeface="Calibri"/>
                <a:ea typeface="Calibri"/>
                <a:cs typeface="Times New Roman"/>
              </a:rPr>
              <a:t>В этом возрасте ребенку еще нужен внешний контроль — со стороны его товарищей по игре. Дети контролируют сначала друг друга, а потом — каждый самого себя.</a:t>
            </a:r>
            <a:endParaRPr lang="ru-RU" sz="2400" b="1" dirty="0">
              <a:effectLst/>
              <a:latin typeface="Calibri"/>
              <a:ea typeface="Calibri"/>
              <a:cs typeface="Times New Roman"/>
            </a:endParaRPr>
          </a:p>
        </p:txBody>
      </p:sp>
      <p:pic>
        <p:nvPicPr>
          <p:cNvPr id="4" name="Picture 9" descr="C:\Users\admin\Desktop\Шаблоны\для оформления и  презентаций\карандаш, книга, перо, ластик\writingonbook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5672" y="2060847"/>
            <a:ext cx="936104" cy="8055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249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marL="92075" algn="just">
              <a:lnSpc>
                <a:spcPct val="115000"/>
              </a:lnSpc>
              <a:spcAft>
                <a:spcPts val="1000"/>
              </a:spcAft>
            </a:pPr>
            <a:r>
              <a:rPr lang="ru-RU" sz="2400" b="1" dirty="0">
                <a:latin typeface="Calibri"/>
                <a:ea typeface="Calibri"/>
                <a:cs typeface="Times New Roman"/>
              </a:rPr>
              <a:t>•    Стремится к большей самостоятельности. </a:t>
            </a:r>
            <a:r>
              <a:rPr lang="ru-RU" sz="2400" b="1" dirty="0">
                <a:solidFill>
                  <a:srgbClr val="FFFF00"/>
                </a:solidFill>
                <a:latin typeface="Calibri"/>
                <a:ea typeface="Calibri"/>
                <a:cs typeface="Times New Roman"/>
              </a:rPr>
              <a:t>Он хочет и может многое делать сам, но ему еще трудно долго сосредоточиваться на том, что ему неинтересно.</a:t>
            </a:r>
          </a:p>
          <a:p>
            <a:pPr marL="92075" algn="just">
              <a:lnSpc>
                <a:spcPct val="115000"/>
              </a:lnSpc>
              <a:spcAft>
                <a:spcPts val="1000"/>
              </a:spcAft>
            </a:pPr>
            <a:r>
              <a:rPr lang="ru-RU" sz="2400" b="1" dirty="0">
                <a:latin typeface="Calibri"/>
                <a:ea typeface="Calibri"/>
                <a:cs typeface="Times New Roman"/>
              </a:rPr>
              <a:t>•    </a:t>
            </a:r>
            <a:r>
              <a:rPr lang="ru-RU" sz="2400" b="1" dirty="0">
                <a:solidFill>
                  <a:srgbClr val="FFFF00"/>
                </a:solidFill>
                <a:latin typeface="Calibri"/>
                <a:ea typeface="Calibri"/>
                <a:cs typeface="Times New Roman"/>
              </a:rPr>
              <a:t>Очень хочет походить на значимых для него взрослых, поэтому любит играть во «взрослые дела» и другие социальные игры. </a:t>
            </a:r>
            <a:r>
              <a:rPr lang="ru-RU" sz="2400" b="1" dirty="0">
                <a:latin typeface="Calibri"/>
                <a:ea typeface="Calibri"/>
                <a:cs typeface="Times New Roman"/>
              </a:rPr>
              <a:t>Продолжительность игр может быть уже достаточно существенной.</a:t>
            </a:r>
          </a:p>
          <a:p>
            <a:pPr marL="92075" algn="just">
              <a:lnSpc>
                <a:spcPct val="115000"/>
              </a:lnSpc>
              <a:spcAft>
                <a:spcPts val="1000"/>
              </a:spcAft>
            </a:pPr>
            <a:r>
              <a:rPr lang="ru-RU" sz="2400" b="1" dirty="0">
                <a:latin typeface="Calibri"/>
                <a:ea typeface="Calibri"/>
                <a:cs typeface="Times New Roman"/>
              </a:rPr>
              <a:t>•    </a:t>
            </a:r>
            <a:r>
              <a:rPr lang="ru-RU" sz="2400" b="1" dirty="0">
                <a:solidFill>
                  <a:srgbClr val="FFFF00"/>
                </a:solidFill>
                <a:latin typeface="Calibri"/>
                <a:ea typeface="Calibri"/>
                <a:cs typeface="Times New Roman"/>
              </a:rPr>
              <a:t>Может начать осознавать половые различия. По этому поводу может задавать много «неудобных» для родителей вопросов.</a:t>
            </a:r>
          </a:p>
          <a:p>
            <a:pPr marL="92075" algn="just">
              <a:lnSpc>
                <a:spcPct val="115000"/>
              </a:lnSpc>
              <a:spcAft>
                <a:spcPts val="1000"/>
              </a:spcAft>
            </a:pPr>
            <a:r>
              <a:rPr lang="ru-RU" sz="2400" b="1" dirty="0">
                <a:latin typeface="Calibri"/>
                <a:ea typeface="Calibri"/>
                <a:cs typeface="Times New Roman"/>
              </a:rPr>
              <a:t>•    </a:t>
            </a:r>
            <a:r>
              <a:rPr lang="ru-RU" sz="2400" b="1" dirty="0">
                <a:solidFill>
                  <a:srgbClr val="FFFF00"/>
                </a:solidFill>
                <a:latin typeface="Calibri"/>
                <a:ea typeface="Calibri"/>
                <a:cs typeface="Times New Roman"/>
              </a:rPr>
              <a:t>Начинает задавать вопросы, связанные со смертью.* Могут усиливаться страхи, особенно ночные и проявляющиеся в период засыпания.</a:t>
            </a:r>
          </a:p>
          <a:p>
            <a:pPr marL="92075" algn="just">
              <a:lnSpc>
                <a:spcPct val="115000"/>
              </a:lnSpc>
              <a:spcAft>
                <a:spcPts val="1000"/>
              </a:spcAft>
            </a:pPr>
            <a:r>
              <a:rPr lang="ru-RU" sz="2400" b="1" dirty="0">
                <a:latin typeface="Calibri"/>
                <a:ea typeface="Calibri"/>
                <a:cs typeface="Times New Roman"/>
              </a:rPr>
              <a:t> </a:t>
            </a:r>
            <a:endParaRPr lang="ru-RU" sz="2400" b="1" dirty="0">
              <a:effectLst/>
              <a:latin typeface="Calibri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120464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sz="2000" b="1" u="sng" dirty="0">
                <a:solidFill>
                  <a:srgbClr val="FFFF00"/>
                </a:solidFill>
                <a:latin typeface="Calibri"/>
                <a:ea typeface="Calibri"/>
                <a:cs typeface="Times New Roman"/>
              </a:rPr>
              <a:t>Математика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sz="2000" b="1" dirty="0">
                <a:latin typeface="Calibri"/>
                <a:ea typeface="Calibri"/>
                <a:cs typeface="Times New Roman"/>
              </a:rPr>
              <a:t>Ребенок в возрасте от 5 до 6 лет может уметь: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sz="2000" b="1" dirty="0">
                <a:latin typeface="Calibri"/>
                <a:ea typeface="Calibri"/>
                <a:cs typeface="Times New Roman"/>
              </a:rPr>
              <a:t>1. Ребенок может определять направление: вперед, назад, направо, налево, вверх, вниз.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sz="2000" b="1" dirty="0">
                <a:latin typeface="Calibri"/>
                <a:ea typeface="Calibri"/>
                <a:cs typeface="Times New Roman"/>
              </a:rPr>
              <a:t>2. Ребенок может считать предметы в пределах 10 на основе действий со множествами.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sz="2000" b="1" dirty="0">
                <a:latin typeface="Calibri"/>
                <a:ea typeface="Calibri"/>
                <a:cs typeface="Times New Roman"/>
              </a:rPr>
              <a:t>3. Ребенок может понимать и правильно отвечать на вопросы: Сколько? Который? Какой по счету?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sz="2000" b="1" dirty="0">
                <a:latin typeface="Calibri"/>
                <a:ea typeface="Calibri"/>
                <a:cs typeface="Times New Roman"/>
              </a:rPr>
              <a:t>4. Ребенок может различать и называть предметы круглой, квадратной, треугольной и прямоугольной формы.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sz="2000" b="1" dirty="0">
                <a:latin typeface="Calibri"/>
                <a:ea typeface="Calibri"/>
                <a:cs typeface="Times New Roman"/>
              </a:rPr>
              <a:t>5. Ребенок может знать такие геометрические фигуры как: квадрат, прямоугольник, круг, треугольник, трапеция, ромб.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sz="2000" b="1" dirty="0">
                <a:latin typeface="Calibri"/>
                <a:ea typeface="Calibri"/>
                <a:cs typeface="Times New Roman"/>
              </a:rPr>
              <a:t>6. Ребенок может уметь разделить круг, квадрат на две и четыре равные части.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sz="2000" b="1" dirty="0">
                <a:latin typeface="Calibri"/>
                <a:ea typeface="Calibri"/>
                <a:cs typeface="Times New Roman"/>
              </a:rPr>
              <a:t>7. Ребенок может знать прямой и обратный порядок числового ряда.</a:t>
            </a:r>
            <a:endParaRPr lang="ru-RU" sz="2000" b="1" dirty="0">
              <a:effectLst/>
              <a:latin typeface="Calibri"/>
              <a:ea typeface="Calibri"/>
              <a:cs typeface="Times New Roman"/>
            </a:endParaRPr>
          </a:p>
        </p:txBody>
      </p:sp>
      <p:pic>
        <p:nvPicPr>
          <p:cNvPr id="4" name="Picture 3" descr="C:\Users\admin\Desktop\Шаблоны\для оформления и  презентаций\карандаш, книга, перо, ластик\1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192" y="260648"/>
            <a:ext cx="936104" cy="112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77986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sz="2400" b="1" u="sng" dirty="0" smtClean="0">
                <a:solidFill>
                  <a:srgbClr val="FFFF00"/>
                </a:solidFill>
                <a:latin typeface="Calibri"/>
                <a:ea typeface="Calibri"/>
                <a:cs typeface="Times New Roman"/>
              </a:rPr>
              <a:t>Логическое мышление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sz="2400" b="1" dirty="0" smtClean="0">
                <a:latin typeface="Calibri"/>
                <a:ea typeface="Calibri"/>
                <a:cs typeface="Times New Roman"/>
              </a:rPr>
              <a:t>-</a:t>
            </a:r>
            <a:r>
              <a:rPr lang="ru-RU" sz="2400" b="1" dirty="0" smtClean="0">
                <a:solidFill>
                  <a:srgbClr val="FFFF00"/>
                </a:solidFill>
                <a:latin typeface="Calibri"/>
                <a:ea typeface="Calibri"/>
                <a:cs typeface="Times New Roman"/>
              </a:rPr>
              <a:t>Развитие Мышления, Памяти, Внимания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sz="2400" b="1" dirty="0" smtClean="0">
                <a:latin typeface="Calibri"/>
                <a:ea typeface="Calibri"/>
                <a:cs typeface="Times New Roman"/>
              </a:rPr>
              <a:t>Ребенок в возрасте от 5 до 6 лет может уметь: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sz="2400" b="1" dirty="0" smtClean="0">
                <a:latin typeface="Calibri"/>
                <a:ea typeface="Calibri"/>
                <a:cs typeface="Times New Roman"/>
              </a:rPr>
              <a:t>1.Ребенок может отвечать на такие вопросы «как…».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sz="2400" b="1" dirty="0" smtClean="0">
                <a:latin typeface="Calibri"/>
                <a:ea typeface="Calibri"/>
                <a:cs typeface="Times New Roman"/>
              </a:rPr>
              <a:t>2. Ребенок может находить лишний предмет из 4-5 предложенных предметов.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sz="2400" b="1" dirty="0" smtClean="0">
                <a:latin typeface="Calibri"/>
                <a:ea typeface="Calibri"/>
                <a:cs typeface="Times New Roman"/>
              </a:rPr>
              <a:t>3. Ребенок может уметь составлять рассказ по предложенным картинкам, уметь заканчивать рассказ (придумать конец).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sz="2400" b="1" dirty="0" smtClean="0">
                <a:latin typeface="Calibri"/>
                <a:ea typeface="Calibri"/>
                <a:cs typeface="Times New Roman"/>
              </a:rPr>
              <a:t>4. Ребенок может разделять предложенные предметы на две группы и находить для каждой группы общий признак.</a:t>
            </a:r>
            <a:endParaRPr lang="ru-RU" sz="2400" b="1" dirty="0">
              <a:effectLst/>
              <a:latin typeface="Calibri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64296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sz="2000" b="1" u="sng" dirty="0">
                <a:solidFill>
                  <a:srgbClr val="FFFF00"/>
                </a:solidFill>
                <a:latin typeface="Calibri"/>
                <a:ea typeface="Calibri"/>
                <a:cs typeface="Times New Roman"/>
              </a:rPr>
              <a:t>Развитие Речи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sz="2000" b="1" dirty="0">
                <a:latin typeface="Calibri"/>
                <a:ea typeface="Calibri"/>
                <a:cs typeface="Times New Roman"/>
              </a:rPr>
              <a:t>Ребенок в возрасте от 5 до 6 лет может уметь: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sz="2000" b="1" dirty="0">
                <a:latin typeface="Calibri"/>
                <a:ea typeface="Calibri"/>
                <a:cs typeface="Times New Roman"/>
              </a:rPr>
              <a:t>1.Ребенок может называть свое имя, фамилию, сколько ему лет, называть город в котором живет, как зовут родителей, сколько им лет, где и кем они работают.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sz="2000" b="1" dirty="0">
                <a:latin typeface="Calibri"/>
                <a:ea typeface="Calibri"/>
                <a:cs typeface="Times New Roman"/>
              </a:rPr>
              <a:t>2. Ребенок может знать домашний адрес, номер домашнего телефона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sz="2000" b="1" dirty="0">
                <a:latin typeface="Calibri"/>
                <a:ea typeface="Calibri"/>
                <a:cs typeface="Times New Roman"/>
              </a:rPr>
              <a:t>4. Ребенок может знать, что такое интонация, может пользоваться ею для выражения своих эмоций.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sz="2000" b="1" dirty="0">
                <a:latin typeface="Calibri"/>
                <a:ea typeface="Calibri"/>
                <a:cs typeface="Times New Roman"/>
              </a:rPr>
              <a:t>5. Ребенок может отличать побудительное предложение от повествовательного, восклицательное от вопросительного, может уметь их использовать.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sz="2000" b="1" dirty="0">
                <a:latin typeface="Calibri"/>
                <a:ea typeface="Calibri"/>
                <a:cs typeface="Times New Roman"/>
              </a:rPr>
              <a:t>6. Ребенок может формулировать и задавать вопросы, строить рассуждения, спорить.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sz="2000" b="1" dirty="0">
                <a:latin typeface="Calibri"/>
                <a:ea typeface="Calibri"/>
                <a:cs typeface="Times New Roman"/>
              </a:rPr>
              <a:t>8. Ребенок может знать много наизусть выученных стихотворений, сложных и больших по объему произведений. Рассказывать он может с выражением.</a:t>
            </a:r>
            <a:endParaRPr lang="ru-RU" sz="2000" b="1" dirty="0">
              <a:effectLst/>
              <a:latin typeface="Calibri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522889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000" u="sng" dirty="0">
                <a:solidFill>
                  <a:srgbClr val="FFFF00"/>
                </a:solidFill>
                <a:latin typeface="Calibri"/>
                <a:ea typeface="Calibri"/>
                <a:cs typeface="Times New Roman"/>
              </a:rPr>
              <a:t>Окружающий мир</a:t>
            </a:r>
          </a:p>
          <a:p>
            <a:r>
              <a:rPr lang="ru-RU" sz="2000" dirty="0">
                <a:latin typeface="Calibri"/>
                <a:ea typeface="Calibri"/>
                <a:cs typeface="Times New Roman"/>
              </a:rPr>
              <a:t>Ребенок в возрасте от 5 до 7 лет может уметь:</a:t>
            </a:r>
          </a:p>
          <a:p>
            <a:r>
              <a:rPr lang="ru-RU" sz="2000" dirty="0" smtClean="0">
                <a:latin typeface="Calibri"/>
                <a:ea typeface="Calibri"/>
                <a:cs typeface="Times New Roman"/>
              </a:rPr>
              <a:t>называть </a:t>
            </a:r>
            <a:r>
              <a:rPr lang="ru-RU" sz="2000" dirty="0">
                <a:latin typeface="Calibri"/>
                <a:ea typeface="Calibri"/>
                <a:cs typeface="Times New Roman"/>
              </a:rPr>
              <a:t>все окружающие его предметы: мебель, посуда, одежда, бытовые и электроприборы, растения, животных, явления природы, названия любимых мультфильмов, сказки, книжки, имена любимых героев.</a:t>
            </a:r>
          </a:p>
          <a:p>
            <a:r>
              <a:rPr lang="ru-RU" sz="2000" dirty="0">
                <a:latin typeface="Calibri"/>
                <a:ea typeface="Calibri"/>
                <a:cs typeface="Times New Roman"/>
              </a:rPr>
              <a:t> </a:t>
            </a:r>
          </a:p>
          <a:p>
            <a:r>
              <a:rPr lang="ru-RU" sz="2000" u="sng" dirty="0">
                <a:solidFill>
                  <a:srgbClr val="FFFF00"/>
                </a:solidFill>
                <a:latin typeface="Calibri"/>
                <a:ea typeface="Calibri"/>
                <a:cs typeface="Times New Roman"/>
              </a:rPr>
              <a:t>Навыки обихода</a:t>
            </a:r>
          </a:p>
          <a:p>
            <a:r>
              <a:rPr lang="ru-RU" sz="2000" dirty="0">
                <a:latin typeface="Calibri"/>
                <a:ea typeface="Calibri"/>
                <a:cs typeface="Times New Roman"/>
              </a:rPr>
              <a:t>Ребенок в возрасте от 5 до 7 лет может уметь:</a:t>
            </a:r>
          </a:p>
          <a:p>
            <a:r>
              <a:rPr lang="ru-RU" sz="2000" dirty="0">
                <a:latin typeface="Calibri"/>
                <a:ea typeface="Calibri"/>
                <a:cs typeface="Times New Roman"/>
              </a:rPr>
              <a:t>1.Ребенок может звонить по телефону.</a:t>
            </a:r>
          </a:p>
          <a:p>
            <a:r>
              <a:rPr lang="ru-RU" sz="2000" dirty="0">
                <a:latin typeface="Calibri"/>
                <a:ea typeface="Calibri"/>
                <a:cs typeface="Times New Roman"/>
              </a:rPr>
              <a:t>2.Ребенок может знать как вдеть нитку в иголку, как пришить пуговицу</a:t>
            </a:r>
          </a:p>
          <a:p>
            <a:r>
              <a:rPr lang="ru-RU" sz="2000" dirty="0">
                <a:latin typeface="Calibri"/>
                <a:ea typeface="Calibri"/>
                <a:cs typeface="Times New Roman"/>
              </a:rPr>
              <a:t>3. Ребенок может уметь вести себя за столом.</a:t>
            </a:r>
          </a:p>
          <a:p>
            <a:r>
              <a:rPr lang="ru-RU" sz="2000" dirty="0">
                <a:latin typeface="Calibri"/>
                <a:ea typeface="Calibri"/>
                <a:cs typeface="Times New Roman"/>
              </a:rPr>
              <a:t>4. Ребенок может самостоятельно чистить зубы, полоскать рот после приема пищи.</a:t>
            </a:r>
          </a:p>
          <a:p>
            <a:r>
              <a:rPr lang="ru-RU" sz="2000" dirty="0">
                <a:latin typeface="Calibri"/>
                <a:ea typeface="Calibri"/>
                <a:cs typeface="Times New Roman"/>
              </a:rPr>
              <a:t>5. Ребенок может застегивать пуговицы, завязывать шнурки.</a:t>
            </a:r>
          </a:p>
          <a:p>
            <a:r>
              <a:rPr lang="ru-RU" sz="2000" dirty="0">
                <a:latin typeface="Calibri"/>
                <a:ea typeface="Calibri"/>
                <a:cs typeface="Times New Roman"/>
              </a:rPr>
              <a:t>6. Ребенок может знать, что значит быть опрятным, может уметь следить за прической, за ногтями и состоянием одежды.</a:t>
            </a:r>
          </a:p>
          <a:p>
            <a:r>
              <a:rPr lang="ru-RU" sz="2000" dirty="0">
                <a:latin typeface="Calibri"/>
                <a:ea typeface="Calibri"/>
                <a:cs typeface="Times New Roman"/>
              </a:rPr>
              <a:t>7. Ребенок может знать для чего нужен светофор, для чего нужен каждый цвет светофора, как и где можно переходить дорогу.</a:t>
            </a:r>
          </a:p>
          <a:p>
            <a:r>
              <a:rPr lang="ru-RU" sz="2000" dirty="0">
                <a:latin typeface="Calibri"/>
                <a:ea typeface="Calibri"/>
                <a:cs typeface="Times New Roman"/>
              </a:rPr>
              <a:t>8. Ребенок может знать название текущего месяца, последовательность дней недели.</a:t>
            </a:r>
            <a:endParaRPr lang="ru-RU" sz="2000" dirty="0">
              <a:effectLst/>
              <a:latin typeface="Calibri"/>
              <a:ea typeface="Calibri"/>
              <a:cs typeface="Times New Roman"/>
            </a:endParaRPr>
          </a:p>
        </p:txBody>
      </p:sp>
      <p:pic>
        <p:nvPicPr>
          <p:cNvPr id="3" name="Picture 2" descr="C:\Users\admin\Desktop\Шаблоны\для оформления и  презентаций\карандаш, книга, перо, ластик\d007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264" y="1571625"/>
            <a:ext cx="1238250" cy="1809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81646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543</TotalTime>
  <Words>714</Words>
  <Application>Microsoft Office PowerPoint</Application>
  <PresentationFormat>Экран (4:3)</PresentationFormat>
  <Paragraphs>52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Волна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admin</dc:creator>
  <cp:lastModifiedBy>admin</cp:lastModifiedBy>
  <cp:revision>11</cp:revision>
  <dcterms:created xsi:type="dcterms:W3CDTF">2014-09-01T05:39:47Z</dcterms:created>
  <dcterms:modified xsi:type="dcterms:W3CDTF">2014-09-03T09:03:14Z</dcterms:modified>
</cp:coreProperties>
</file>